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theme/themeOverride12.xml" ContentType="application/vnd.openxmlformats-officedocument.themeOverr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10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Override8.xml" ContentType="application/vnd.openxmlformats-officedocument.themeOverride+xml"/>
  <Default Extension="png" ContentType="image/png"/>
  <Override PartName="/ppt/theme/themeOverride1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7" r:id="rId3"/>
    <p:sldId id="271" r:id="rId4"/>
    <p:sldId id="270" r:id="rId5"/>
    <p:sldId id="261" r:id="rId6"/>
    <p:sldId id="260" r:id="rId7"/>
    <p:sldId id="262" r:id="rId8"/>
    <p:sldId id="269" r:id="rId9"/>
    <p:sldId id="263" r:id="rId10"/>
    <p:sldId id="264" r:id="rId11"/>
    <p:sldId id="258" r:id="rId12"/>
    <p:sldId id="268" r:id="rId13"/>
    <p:sldId id="256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66"/>
    <a:srgbClr val="FF9933"/>
    <a:srgbClr val="CC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727" autoAdjust="0"/>
  </p:normalViewPr>
  <p:slideViewPr>
    <p:cSldViewPr snapToGrid="0" snapToObjects="1">
      <p:cViewPr>
        <p:scale>
          <a:sx n="71" d="100"/>
          <a:sy n="71" d="100"/>
        </p:scale>
        <p:origin x="-1356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LK heading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9" y="2015095"/>
            <a:ext cx="4727903" cy="3245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1520042" y="1021278"/>
            <a:ext cx="6056415" cy="707886"/>
          </a:xfrm>
          <a:prstGeom prst="rect">
            <a:avLst/>
          </a:prstGeom>
        </p:spPr>
        <p:style>
          <a:lnRef idx="1">
            <a:schemeClr val="dk1"/>
          </a:lnRef>
          <a:fillRef idx="100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sz="4000" i="1" dirty="0" smtClean="0"/>
              <a:t>Lenskart Sales Overview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tGPT Image Dec 30, 2025, 09_20_09 PM.png"/>
          <p:cNvPicPr>
            <a:picLocks noChangeAspect="1"/>
          </p:cNvPicPr>
          <p:nvPr/>
        </p:nvPicPr>
        <p:blipFill>
          <a:blip r:embed="rId3">
            <a:lum contrast="20000"/>
          </a:blip>
          <a:srcRect l="13866" t="14519" r="19980" b="39788"/>
          <a:stretch>
            <a:fillRect/>
          </a:stretch>
        </p:blipFill>
        <p:spPr>
          <a:xfrm>
            <a:off x="1012874" y="1659987"/>
            <a:ext cx="5667446" cy="21382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0566" y="774770"/>
            <a:ext cx="58897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Overall Conversion Rate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5366" y="4360985"/>
            <a:ext cx="7971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The gauge chart gives an overview of customer conversion performance based on store footfall data.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The Visualization demonstrates stable conversion efficiency, even when customer visits fluctuate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638" y="484094"/>
            <a:ext cx="73152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smtClean="0"/>
              <a:t>Map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28638" y="1468979"/>
            <a:ext cx="861536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/>
              <a:t>☑ </a:t>
            </a:r>
            <a:r>
              <a:rPr lang="en-US" sz="2000" dirty="0" smtClean="0"/>
              <a:t>The map visual represents lenskart’s store locations across</a:t>
            </a:r>
            <a:r>
              <a:rPr lang="en-US" sz="2000" b="1" dirty="0" smtClean="0"/>
              <a:t> </a:t>
            </a:r>
            <a:r>
              <a:rPr lang="en-US" sz="2000" dirty="0" smtClean="0"/>
              <a:t>different states and cities in the southern part of India</a:t>
            </a:r>
            <a:r>
              <a:rPr lang="en-US" sz="2000" dirty="0" smtClean="0"/>
              <a:t>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/>
              <a:t>☑ </a:t>
            </a:r>
            <a:r>
              <a:rPr lang="en-US" sz="2000" dirty="0" smtClean="0"/>
              <a:t>This visual helps us to understand where lenskart stores are located geographically and how sales are distributed across different regions</a:t>
            </a:r>
            <a:r>
              <a:rPr lang="en-US" sz="2000" dirty="0" smtClean="0"/>
              <a:t>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sz="2000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This regional spread supports both revenue stability and future expansion opportunities.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sz="2000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b="1" i="1" u="sng" dirty="0" smtClean="0"/>
              <a:t>The stores are spread across the following states</a:t>
            </a:r>
            <a:r>
              <a:rPr lang="en-US" sz="2000" b="1" i="1" u="sng" dirty="0" smtClean="0"/>
              <a:t>: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u="sng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☑ Andhra Pradesh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☑ Telangana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☑ Karnataka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☑ Tamilnadu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92389" y="901700"/>
            <a:ext cx="1555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solidFill>
                  <a:srgbClr val="ADD8E6"/>
                </a:solidFill>
                <a:latin typeface="Comic Sans MS"/>
              </a:rPr>
              <a:t>Cards</a:t>
            </a:r>
            <a:endParaRPr lang="en-US" sz="4000" u="sng" dirty="0"/>
          </a:p>
        </p:txBody>
      </p:sp>
      <p:pic>
        <p:nvPicPr>
          <p:cNvPr id="12" name="Picture 11" descr="Gemini_Generated_Image_exgfoiexgfoiexgf.png"/>
          <p:cNvPicPr>
            <a:picLocks noChangeAspect="1"/>
          </p:cNvPicPr>
          <p:nvPr/>
        </p:nvPicPr>
        <p:blipFill>
          <a:blip r:embed="rId3">
            <a:lum bright="10000" contrast="-10000"/>
          </a:blip>
          <a:srcRect l="13308" t="7907" b="18237"/>
          <a:stretch>
            <a:fillRect/>
          </a:stretch>
        </p:blipFill>
        <p:spPr>
          <a:xfrm>
            <a:off x="5247624" y="1666995"/>
            <a:ext cx="3049211" cy="2389264"/>
          </a:xfrm>
          <a:prstGeom prst="rect">
            <a:avLst/>
          </a:prstGeom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7280" y="4194629"/>
            <a:ext cx="8816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mic Sans MS"/>
              </a:rPr>
              <a:t>☑ </a:t>
            </a:r>
            <a:r>
              <a:rPr lang="en-US" sz="2000" b="1" i="1" u="sng" dirty="0" smtClean="0">
                <a:solidFill>
                  <a:srgbClr val="ADD8E6"/>
                </a:solidFill>
                <a:latin typeface="Comic Sans MS"/>
              </a:rPr>
              <a:t>This card visual use to track key performance indicators</a:t>
            </a:r>
          </a:p>
          <a:p>
            <a:r>
              <a:rPr lang="en-US" sz="2000" b="1" i="1" u="sng" dirty="0" smtClean="0">
                <a:solidFill>
                  <a:srgbClr val="ADD8E6"/>
                </a:solidFill>
                <a:latin typeface="Comic Sans MS"/>
              </a:rPr>
              <a:t>(KPI’s)such as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280" y="512354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ADD8E6"/>
                </a:solidFill>
                <a:latin typeface="Comic Sans MS"/>
              </a:rPr>
              <a:t>☑ Sum of Net sales</a:t>
            </a:r>
          </a:p>
          <a:p>
            <a:r>
              <a:rPr lang="en-US" dirty="0" smtClean="0">
                <a:solidFill>
                  <a:srgbClr val="ADD8E6"/>
                </a:solidFill>
                <a:latin typeface="Comic Sans MS"/>
              </a:rPr>
              <a:t>☑ Sum of Gross sales</a:t>
            </a:r>
          </a:p>
          <a:p>
            <a:r>
              <a:rPr lang="en-US" dirty="0" smtClean="0">
                <a:solidFill>
                  <a:srgbClr val="ADD8E6"/>
                </a:solidFill>
                <a:latin typeface="Comic Sans MS"/>
              </a:rPr>
              <a:t>☑ Sum of Profit</a:t>
            </a:r>
          </a:p>
          <a:p>
            <a:r>
              <a:rPr lang="en-US" dirty="0" smtClean="0">
                <a:solidFill>
                  <a:srgbClr val="ADD8E6"/>
                </a:solidFill>
                <a:latin typeface="Comic Sans MS"/>
              </a:rPr>
              <a:t>☑ Sum of Units sold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280" y="160958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</a:t>
            </a:r>
            <a:r>
              <a:rPr lang="en-US" sz="2000" dirty="0" smtClean="0"/>
              <a:t>his card provides a high level summary of lenskart’s overall sales and performance across all stores and locations.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sz="2000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It </a:t>
            </a:r>
            <a:r>
              <a:rPr lang="en-US" sz="2000" dirty="0" smtClean="0"/>
              <a:t>Gives an instant understanding of business performance</a:t>
            </a:r>
            <a:endParaRPr 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46607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>
                <a:solidFill>
                  <a:srgbClr val="ADD8E6"/>
                </a:solidFill>
                <a:latin typeface="Comic Sans MS"/>
              </a:rPr>
              <a:t>Analysis &amp; 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015067" y="1540193"/>
            <a:ext cx="5113865" cy="45720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3587262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rgbClr val="ADD8E6"/>
                </a:solidFill>
                <a:latin typeface="Comic Sans MS"/>
              </a:rPr>
              <a:t>☑ The data reveals consistent performance </a:t>
            </a:r>
            <a:r>
              <a:rPr lang="en-US" sz="2000" dirty="0" smtClean="0">
                <a:solidFill>
                  <a:srgbClr val="ADD8E6"/>
                </a:solidFill>
                <a:latin typeface="Comic Sans MS"/>
              </a:rPr>
              <a:t>of 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key regions</a:t>
            </a:r>
            <a:r>
              <a:rPr lang="en-US" sz="2000" dirty="0" smtClean="0">
                <a:solidFill>
                  <a:srgbClr val="ADD8E6"/>
                </a:solidFill>
                <a:latin typeface="Comic Sans MS"/>
              </a:rPr>
              <a:t> and key performance indicators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 </a:t>
            </a:r>
            <a:r>
              <a:rPr sz="2000">
                <a:solidFill>
                  <a:srgbClr val="ADD8E6"/>
                </a:solidFill>
                <a:latin typeface="Comic Sans MS"/>
              </a:rPr>
              <a:t>with 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mini</a:t>
            </a:r>
            <a:r>
              <a:rPr lang="en-US" sz="2000" dirty="0" smtClean="0">
                <a:solidFill>
                  <a:srgbClr val="ADD8E6"/>
                </a:solidFill>
                <a:latin typeface="Comic Sans MS"/>
              </a:rPr>
              <a:t>mum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 </a:t>
            </a:r>
            <a:r>
              <a:rPr sz="2000">
                <a:solidFill>
                  <a:srgbClr val="ADD8E6"/>
                </a:solidFill>
                <a:latin typeface="Comic Sans MS"/>
              </a:rPr>
              <a:t>fluctuations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.</a:t>
            </a:r>
            <a:endParaRPr lang="en-US" sz="2000" dirty="0" smtClean="0">
              <a:solidFill>
                <a:srgbClr val="ADD8E6"/>
              </a:solidFill>
              <a:latin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63823"/>
            <a:ext cx="822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smtClean="0">
                <a:solidFill>
                  <a:schemeClr val="bg2">
                    <a:lumMod val="90000"/>
                  </a:schemeClr>
                </a:solidFill>
                <a:latin typeface="Comic Sans MS"/>
              </a:rPr>
              <a:t>☑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mic Sans MS"/>
              </a:rPr>
              <a:t> </a:t>
            </a:r>
            <a:r>
              <a:rPr lang="en-US" sz="2000" dirty="0" smtClean="0">
                <a:solidFill>
                  <a:srgbClr val="ADD8E6"/>
                </a:solidFill>
                <a:latin typeface="Comic Sans MS"/>
              </a:rPr>
              <a:t>The dashboard provides a consolidated view of sales and customer performance across brands, categories according to the time periods.</a:t>
            </a:r>
          </a:p>
          <a:p>
            <a:endParaRPr sz="2000">
              <a:solidFill>
                <a:srgbClr val="ADD8E6"/>
              </a:solidFill>
              <a:latin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52414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rgbClr val="ADD8E6"/>
                </a:solidFill>
                <a:latin typeface="Comic Sans MS"/>
              </a:rPr>
              <a:t>☑ Overall, the visuals support strategic decisions by highlighting 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high</a:t>
            </a:r>
            <a:r>
              <a:rPr lang="en-US" sz="2000" dirty="0" smtClean="0">
                <a:solidFill>
                  <a:srgbClr val="ADD8E6"/>
                </a:solidFill>
                <a:latin typeface="Comic Sans MS"/>
              </a:rPr>
              <a:t> </a:t>
            </a:r>
            <a:r>
              <a:rPr sz="2000" smtClean="0">
                <a:solidFill>
                  <a:srgbClr val="ADD8E6"/>
                </a:solidFill>
                <a:latin typeface="Comic Sans MS"/>
              </a:rPr>
              <a:t>performing </a:t>
            </a:r>
            <a:r>
              <a:rPr sz="2000">
                <a:solidFill>
                  <a:srgbClr val="ADD8E6"/>
                </a:solidFill>
                <a:latin typeface="Comic Sans MS"/>
              </a:rPr>
              <a:t>areas and trends.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0300" y="2243138"/>
            <a:ext cx="3971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0" b="1">
                <a:solidFill>
                  <a:srgbClr val="ADD8E6"/>
                </a:solidFill>
                <a:latin typeface="Comic Sans MS"/>
              </a:rPr>
              <a:t>THANK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8950" y="3157538"/>
            <a:ext cx="2614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400" b="1">
                <a:solidFill>
                  <a:srgbClr val="ADD8E6"/>
                </a:solidFill>
                <a:latin typeface="Comic Sans MS"/>
              </a:rPr>
              <a:t>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0299" y="4071938"/>
            <a:ext cx="3729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ADD8E6"/>
                </a:solidFill>
                <a:latin typeface="Comic Sans MS"/>
              </a:rPr>
              <a:t>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8950" y="4772025"/>
            <a:ext cx="240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ADD8E6"/>
                </a:solidFill>
                <a:latin typeface="Comic Sans MS"/>
              </a:rPr>
              <a:t>YOUR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7487" y="5283200"/>
            <a:ext cx="3228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ADD8E6"/>
                </a:solidFill>
                <a:latin typeface="Comic Sans MS"/>
              </a:rPr>
              <a:t>ATTENTION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650502" y="2456111"/>
            <a:ext cx="13858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20/100</a:t>
            </a:r>
          </a:p>
          <a:p>
            <a:pPr algn="ctr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20/70</a:t>
            </a:r>
          </a:p>
          <a:p>
            <a:pPr algn="ctr"/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20/50</a:t>
            </a:r>
          </a:p>
          <a:p>
            <a:pPr algn="ctr"/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20/40</a:t>
            </a:r>
          </a:p>
          <a:p>
            <a:pPr algn="ctr"/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20/30</a:t>
            </a:r>
          </a:p>
          <a:p>
            <a:pPr algn="ctr"/>
            <a:endParaRPr lang="en-US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20/20</a:t>
            </a:r>
          </a:p>
        </p:txBody>
      </p:sp>
      <p:pic>
        <p:nvPicPr>
          <p:cNvPr id="10" name="Picture 9" descr="ChatGPT Image Dec 21, 2025, 08_53_05 PM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lum bright="-10000"/>
          </a:blip>
          <a:srcRect l="15827" t="32622" r="18345" b="33243"/>
          <a:stretch>
            <a:fillRect/>
          </a:stretch>
        </p:blipFill>
        <p:spPr>
          <a:xfrm>
            <a:off x="2400300" y="1246909"/>
            <a:ext cx="3971926" cy="99622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5410" y="859518"/>
            <a:ext cx="8290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 smtClean="0">
                <a:solidFill>
                  <a:srgbClr val="ADD8E6"/>
                </a:solidFill>
                <a:latin typeface="Comic Sans MS"/>
              </a:rPr>
              <a:t>Introduction of Lenskart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419100" y="2032000"/>
            <a:ext cx="7442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b="1" dirty="0" smtClean="0"/>
              <a:t>Lenskart</a:t>
            </a:r>
            <a:r>
              <a:rPr lang="en-US" dirty="0" smtClean="0"/>
              <a:t> is a tech driven eyewear brand transforming vision care through seamless online to offline experience and innovation.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Lenskart operates a wide network of stores across multiple locations, both nationally and internationally.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sz="2000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The main objective of lenskart is to make eye care and eyewear affordable, </a:t>
            </a:r>
            <a:r>
              <a:rPr lang="en-US" sz="2000" dirty="0" smtClean="0"/>
              <a:t>accessible and </a:t>
            </a:r>
            <a:r>
              <a:rPr lang="en-US" sz="2000" dirty="0" smtClean="0"/>
              <a:t>convenient for everyone.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smtClean="0"/>
              <a:t>☑ </a:t>
            </a:r>
            <a:r>
              <a:rPr lang="en-US" sz="2000" dirty="0" smtClean="0"/>
              <a:t>It aims to improve people’s vision through quality products, regular eye check-ups, and technology driven services.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sz="2000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135" y="856342"/>
            <a:ext cx="6916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 smtClean="0">
                <a:solidFill>
                  <a:srgbClr val="ADD8E6"/>
                </a:solidFill>
                <a:latin typeface="Comic Sans MS"/>
              </a:rPr>
              <a:t>Simplified Lenskart Flow</a:t>
            </a:r>
            <a:endParaRPr lang="en-US" sz="4000" u="sng" dirty="0" smtClean="0">
              <a:solidFill>
                <a:srgbClr val="ADD8E6"/>
              </a:solidFill>
              <a:latin typeface="Comic Sans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370" y="1533465"/>
            <a:ext cx="807495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Customer Entry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Eye testing(prescription check &amp; upload)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Frame &amp; Lens selection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Pricing &amp; Offers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Order Placing  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Manufacturing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</a:t>
            </a:r>
            <a:r>
              <a:rPr lang="en-US" dirty="0" smtClean="0"/>
              <a:t>                                  Delivery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</a:t>
            </a:r>
            <a:r>
              <a:rPr lang="en-US" dirty="0" smtClean="0"/>
              <a:t>                              After Sales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                                       ↓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</a:t>
            </a:r>
            <a:r>
              <a:rPr lang="en-US" dirty="0" smtClean="0"/>
              <a:t>                             Repeat Purchase</a:t>
            </a:r>
            <a:endParaRPr 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2308" y="876300"/>
            <a:ext cx="6308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solidFill>
                  <a:srgbClr val="ADD8E6"/>
                </a:solidFill>
                <a:latin typeface="Comic Sans MS"/>
              </a:rPr>
              <a:t>Structure Of Sales Data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371121" y="2057400"/>
            <a:ext cx="83811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The Excel file contains Lenskart sales data, transformed into a structured format for business analysis and reporting.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It contains 36 rows of Lenskart ’ s different stores data in different locations.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b="1" i="1" u="sng" dirty="0" smtClean="0"/>
              <a:t>It primarily includes :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Store &amp; Location details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Monthly Time data from jan-apr in 2025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Store operations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Product Information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Revenue &amp; Cost metrics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Performance ratio’s &amp; KPI’s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245" y="774770"/>
            <a:ext cx="6583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Objective Of The Analysis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1474" y="1928813"/>
            <a:ext cx="87725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The dashboard focuses on analysis of sales trends, brand  performance, category contribution, and conversion efficiency.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b="1" i="1" u="sng" dirty="0" smtClean="0"/>
              <a:t>INSIGHTS THROUGH DASHBOARD: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To understand business growth and sales pattern overtime.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Helps to identify performing &amp; underperforming products.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It shows </a:t>
            </a:r>
            <a:r>
              <a:rPr lang="en-US" sz="2000" dirty="0" smtClean="0"/>
              <a:t>the strong revenue concentration in different locations.</a:t>
            </a:r>
            <a:r>
              <a:rPr lang="en-US" dirty="0" smtClean="0"/>
              <a:t>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Improving conversion by even 1 to 2% can generate significant incremental revenue.</a:t>
            </a: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Supports strategic decisions related to brand.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Measures sales efficiency &amp; store performance.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tGPT Image Dec 30, 2025, 03_49_01 PM.png"/>
          <p:cNvPicPr>
            <a:picLocks noChangeAspect="1"/>
          </p:cNvPicPr>
          <p:nvPr/>
        </p:nvPicPr>
        <p:blipFill>
          <a:blip r:embed="rId3">
            <a:lum contrast="30000"/>
          </a:blip>
          <a:srcRect l="11188" t="12383" r="9907" b="38649"/>
          <a:stretch>
            <a:fillRect/>
          </a:stretch>
        </p:blipFill>
        <p:spPr>
          <a:xfrm>
            <a:off x="857250" y="1714500"/>
            <a:ext cx="6769802" cy="2171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7250" y="774770"/>
            <a:ext cx="6769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Monthly Sales Performance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1488" y="4129088"/>
            <a:ext cx="84724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This Line chart represents the monthly net sales performance from January to April in 2025.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Metrics used : Month &amp; Net sales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This visualization effectively highlights sales trends and enables quick understanding of business performance across different months.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tGPT Image Jan 1, 2026, 09_50_58 PM.png"/>
          <p:cNvPicPr>
            <a:picLocks noChangeAspect="1"/>
          </p:cNvPicPr>
          <p:nvPr/>
        </p:nvPicPr>
        <p:blipFill>
          <a:blip r:embed="rId3">
            <a:lum contrast="20000"/>
          </a:blip>
          <a:srcRect l="23452" t="14259" r="14750" b="35647"/>
          <a:stretch>
            <a:fillRect/>
          </a:stretch>
        </p:blipFill>
        <p:spPr>
          <a:xfrm>
            <a:off x="1197666" y="1836599"/>
            <a:ext cx="5873723" cy="212103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7640" y="785813"/>
            <a:ext cx="58737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Sales Analysis by Brand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2924" y="4129088"/>
            <a:ext cx="83581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This Column Chart illustrates a comparative analysis of sales      performance across key brands.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Metrics used : Brand types &amp; Net sales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The visualization effectively highlights sales distribution by brand, enabling quick and strategic decisions related to brand prioritization.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00" y="4127500"/>
            <a:ext cx="7891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</a:t>
            </a:r>
            <a:r>
              <a:rPr lang="en-US" sz="2000" dirty="0" smtClean="0"/>
              <a:t>The chart highlights store-wise contribution to average bill value, filtered by profit, showing clear performance gaps between top and low-performing stores.</a:t>
            </a:r>
            <a:r>
              <a:rPr lang="en-US" dirty="0" smtClean="0"/>
              <a:t> 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Metrics used : Sum of average bill value , Store id and filtered by Profit.</a:t>
            </a:r>
          </a:p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</a:t>
            </a:r>
            <a:r>
              <a:rPr lang="en-US" sz="2000" dirty="0" smtClean="0"/>
              <a:t>This slide shows the sum of average bill value by store, filtered to include only profitable stores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850900"/>
            <a:ext cx="6077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solidFill>
                  <a:srgbClr val="ADD8E6"/>
                </a:solidFill>
                <a:latin typeface="Comic Sans MS"/>
              </a:rPr>
              <a:t>Top Performance Stores</a:t>
            </a:r>
          </a:p>
        </p:txBody>
      </p:sp>
      <p:pic>
        <p:nvPicPr>
          <p:cNvPr id="5" name="Picture 4" descr="Screenshot 2026-01-04 110508.png"/>
          <p:cNvPicPr>
            <a:picLocks noChangeAspect="1"/>
          </p:cNvPicPr>
          <p:nvPr/>
        </p:nvPicPr>
        <p:blipFill>
          <a:blip r:embed="rId3">
            <a:lum contrast="30000"/>
          </a:blip>
          <a:srcRect t="14124"/>
          <a:stretch>
            <a:fillRect/>
          </a:stretch>
        </p:blipFill>
        <p:spPr>
          <a:xfrm>
            <a:off x="863600" y="1558786"/>
            <a:ext cx="6845300" cy="21916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tGPT Image Dec 30, 2025, 09_02_13 PM.png"/>
          <p:cNvPicPr>
            <a:picLocks noChangeAspect="1"/>
          </p:cNvPicPr>
          <p:nvPr/>
        </p:nvPicPr>
        <p:blipFill>
          <a:blip r:embed="rId3">
            <a:lum contrast="20000"/>
          </a:blip>
          <a:srcRect l="16094" t="18072" r="30280" b="31250"/>
          <a:stretch>
            <a:fillRect/>
          </a:stretch>
        </p:blipFill>
        <p:spPr>
          <a:xfrm>
            <a:off x="4329112" y="2152357"/>
            <a:ext cx="3831252" cy="26003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Rectangle 1"/>
          <p:cNvSpPr/>
          <p:nvPr/>
        </p:nvSpPr>
        <p:spPr>
          <a:xfrm>
            <a:off x="691653" y="774770"/>
            <a:ext cx="7468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4000" u="sng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Category &amp; Net Sales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152357"/>
            <a:ext cx="3871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The pie visual provides an analytical view of category along with net sales.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429243"/>
            <a:ext cx="3871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ADD8E6"/>
                </a:solidFill>
                <a:latin typeface="Comic Sans MS"/>
              </a:defRPr>
            </a:pPr>
            <a:r>
              <a:rPr lang="en-US" dirty="0" smtClean="0"/>
              <a:t>☑  This category analysis highlights an effective contribution from </a:t>
            </a:r>
            <a:r>
              <a:rPr lang="en-US" b="1" dirty="0" smtClean="0">
                <a:solidFill>
                  <a:srgbClr val="FF9966"/>
                </a:solidFill>
              </a:rPr>
              <a:t>Eyeglasses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Sunglasses</a:t>
            </a:r>
            <a:r>
              <a:rPr lang="en-US" b="1" dirty="0" smtClean="0"/>
              <a:t>.</a:t>
            </a:r>
            <a:endParaRPr 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716</Words>
  <Application>Microsoft Macintosh PowerPoint</Application>
  <PresentationFormat>On-screen Show (4:3)</PresentationFormat>
  <Paragraphs>120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keywords/>
  <dc:description>generated using python-pptx</dc:description>
  <cp:lastModifiedBy>Tarunteja Manukonda</cp:lastModifiedBy>
  <cp:revision>96</cp:revision>
  <dcterms:created xsi:type="dcterms:W3CDTF">2013-01-27T09:14:16Z</dcterms:created>
  <dcterms:modified xsi:type="dcterms:W3CDTF">2026-01-05T17:03:34Z</dcterms:modified>
  <cp:category/>
</cp:coreProperties>
</file>